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4" r:id="rId6"/>
    <p:sldId id="259" r:id="rId7"/>
    <p:sldId id="265" r:id="rId8"/>
    <p:sldId id="266"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29F91-8BCC-469F-96ED-3C49BD468A06}" v="472" dt="2023-12-11T04:51:06.094"/>
    <p1510:client id="{6E79BBE7-7AF2-4C00-96C7-31B06A29F023}" v="150" dt="2023-12-11T01:07:42.583"/>
    <p1510:client id="{7A71EA7D-CC17-4E5D-B6E9-C9F3CA2913F7}" v="1325" dt="2023-12-11T04:22:24.761"/>
    <p1510:client id="{DCA8883F-AF2F-4456-A1F2-3FE348A826F1}" v="655" dt="2023-12-11T04:52:48.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2604-992F-4799-10D8-E8BB8E42F5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3C4F24-B747-DA3A-9953-630B05712D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56646B-3D14-8491-E1B9-8411433E87B0}"/>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5" name="Footer Placeholder 4">
            <a:extLst>
              <a:ext uri="{FF2B5EF4-FFF2-40B4-BE49-F238E27FC236}">
                <a16:creationId xmlns:a16="http://schemas.microsoft.com/office/drawing/2014/main" id="{1C0AE837-30E7-726E-D9D9-EF5E0B391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99BF1-F5CB-EEFD-1D3B-6FF7E5C66D9D}"/>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7106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2CF4-3C33-26EF-A567-795D19203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802EF7-236F-B7CA-E06C-E508CB44EF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C32E7-BB85-148B-BBF7-F7DB2C97DA9A}"/>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5" name="Footer Placeholder 4">
            <a:extLst>
              <a:ext uri="{FF2B5EF4-FFF2-40B4-BE49-F238E27FC236}">
                <a16:creationId xmlns:a16="http://schemas.microsoft.com/office/drawing/2014/main" id="{47B14A34-1C06-5B67-73D9-7289D1D7C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1B2D-CEFD-B998-192A-728B21E1E236}"/>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3053622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20E84-3798-16AE-BE01-9324F26B91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39CBBC-3035-0575-EF6F-8B1CF18730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28AB7-FE04-C2C2-4826-CDB3694F86DC}"/>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5" name="Footer Placeholder 4">
            <a:extLst>
              <a:ext uri="{FF2B5EF4-FFF2-40B4-BE49-F238E27FC236}">
                <a16:creationId xmlns:a16="http://schemas.microsoft.com/office/drawing/2014/main" id="{F4CEBEAB-149B-0B25-E2F4-6A9CB7437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0A737-E9E8-3E6C-8722-1A97B8676FFB}"/>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1618669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9FE38-9A41-DB1D-9CFF-92D3F8B819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7B5AC-6004-E82F-B88C-A371C6C6A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767B83-0429-7599-6F80-846EA720A95E}"/>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5" name="Footer Placeholder 4">
            <a:extLst>
              <a:ext uri="{FF2B5EF4-FFF2-40B4-BE49-F238E27FC236}">
                <a16:creationId xmlns:a16="http://schemas.microsoft.com/office/drawing/2014/main" id="{197DB971-FF1D-731A-FB54-B50F3CE8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C0A4C-D94D-B387-4E92-25E73CDA2F92}"/>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831177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7CC-B792-DDAC-4876-70469C6D82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36F6D9-763D-CBDD-8D20-F5D5CCB00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34D178-C6A7-51D0-26A7-795B832F1290}"/>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5" name="Footer Placeholder 4">
            <a:extLst>
              <a:ext uri="{FF2B5EF4-FFF2-40B4-BE49-F238E27FC236}">
                <a16:creationId xmlns:a16="http://schemas.microsoft.com/office/drawing/2014/main" id="{4A6AA78D-A1F0-497C-0477-9118027E6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9A985-ECE2-45C2-B999-44C835C0FC2C}"/>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4051509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90F-C1AC-27F4-330F-ED4636E6F7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11974B-066E-A1F2-214A-EA488470F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3B6416-5FB9-D19A-3BFD-86A2651B7A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62662-64B2-B3C0-01BF-BA2ACAD4DA51}"/>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6" name="Footer Placeholder 5">
            <a:extLst>
              <a:ext uri="{FF2B5EF4-FFF2-40B4-BE49-F238E27FC236}">
                <a16:creationId xmlns:a16="http://schemas.microsoft.com/office/drawing/2014/main" id="{315F4367-FDBD-5169-BD27-A522C7E4F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B678C-4004-C32B-29F6-317480CC658F}"/>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4157862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2A23-78CA-D1D2-9091-D11B648928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B58AD6-331E-93EE-AAB2-075CCB68A7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913EE3-9D59-65B0-BB07-63D4C326C2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D2F50A-16FB-DE53-31E7-4759B989D9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F99AEF-9063-52FA-93BC-8A091843F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85E83F-4B8B-813A-0CAA-8938031E30CE}"/>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8" name="Footer Placeholder 7">
            <a:extLst>
              <a:ext uri="{FF2B5EF4-FFF2-40B4-BE49-F238E27FC236}">
                <a16:creationId xmlns:a16="http://schemas.microsoft.com/office/drawing/2014/main" id="{A79ACF28-0712-1D30-A998-AD24E6597B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EAB504-A451-8373-4F83-EDFD689FDEE2}"/>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38953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2CC3-1824-A646-8F63-6178324B4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50E0E4-4C0F-2A41-FE2E-A0DE1110DCD2}"/>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4" name="Footer Placeholder 3">
            <a:extLst>
              <a:ext uri="{FF2B5EF4-FFF2-40B4-BE49-F238E27FC236}">
                <a16:creationId xmlns:a16="http://schemas.microsoft.com/office/drawing/2014/main" id="{8AA4C254-AD64-480E-D21F-F8751DC1CE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711D08-2200-C354-1D88-3072E464ACC6}"/>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1376372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160C9-38B1-C97C-029C-515B30B21DBB}"/>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3" name="Footer Placeholder 2">
            <a:extLst>
              <a:ext uri="{FF2B5EF4-FFF2-40B4-BE49-F238E27FC236}">
                <a16:creationId xmlns:a16="http://schemas.microsoft.com/office/drawing/2014/main" id="{0AD76C31-C37B-B0D9-15E4-97D154DEF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BCBE02-FDAC-9E92-6F10-7F1B2284F265}"/>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202938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A534-5124-B168-CF08-8BBEB8560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4EF6E8-7692-66C3-625F-4FF1303271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8042E4-8AD0-4190-489E-FFA337452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A7A25-488D-309E-38F9-F58A7BE521D4}"/>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6" name="Footer Placeholder 5">
            <a:extLst>
              <a:ext uri="{FF2B5EF4-FFF2-40B4-BE49-F238E27FC236}">
                <a16:creationId xmlns:a16="http://schemas.microsoft.com/office/drawing/2014/main" id="{2A7B8AC6-300B-8482-6DBF-9C9620A0A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1C2CF1-8950-7922-ECB6-772E07AC3F4F}"/>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1724357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CDCD-5FEF-324B-1231-AE96F13032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F60F6E-811A-9D10-5FD6-A8F841D63A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8D26337-DFD2-A07C-CC1D-E779499A7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CBF6D5-03CD-59A5-D234-1CE3CD09C35B}"/>
              </a:ext>
            </a:extLst>
          </p:cNvPr>
          <p:cNvSpPr>
            <a:spLocks noGrp="1"/>
          </p:cNvSpPr>
          <p:nvPr>
            <p:ph type="dt" sz="half" idx="10"/>
          </p:nvPr>
        </p:nvSpPr>
        <p:spPr/>
        <p:txBody>
          <a:bodyPr/>
          <a:lstStyle/>
          <a:p>
            <a:fld id="{53BB2222-5972-41CF-BA12-1B0B54243D41}" type="datetimeFigureOut">
              <a:rPr lang="en-US" smtClean="0"/>
              <a:t>12/20/2023</a:t>
            </a:fld>
            <a:endParaRPr lang="en-US"/>
          </a:p>
        </p:txBody>
      </p:sp>
      <p:sp>
        <p:nvSpPr>
          <p:cNvPr id="6" name="Footer Placeholder 5">
            <a:extLst>
              <a:ext uri="{FF2B5EF4-FFF2-40B4-BE49-F238E27FC236}">
                <a16:creationId xmlns:a16="http://schemas.microsoft.com/office/drawing/2014/main" id="{39577B65-63BF-4906-2AAB-97D3829158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A4C2A-6BC4-3C60-D9D8-6FD9BA72B51C}"/>
              </a:ext>
            </a:extLst>
          </p:cNvPr>
          <p:cNvSpPr>
            <a:spLocks noGrp="1"/>
          </p:cNvSpPr>
          <p:nvPr>
            <p:ph type="sldNum" sz="quarter" idx="12"/>
          </p:nvPr>
        </p:nvSpPr>
        <p:spPr/>
        <p:txBody>
          <a:bodyPr/>
          <a:lstStyle/>
          <a:p>
            <a:fld id="{18B7067B-1578-434C-9247-5F01BF2B2EC4}" type="slidenum">
              <a:rPr lang="en-US" smtClean="0"/>
              <a:t>‹#›</a:t>
            </a:fld>
            <a:endParaRPr lang="en-US"/>
          </a:p>
        </p:txBody>
      </p:sp>
    </p:spTree>
    <p:extLst>
      <p:ext uri="{BB962C8B-B14F-4D97-AF65-F5344CB8AC3E}">
        <p14:creationId xmlns:p14="http://schemas.microsoft.com/office/powerpoint/2010/main" val="401485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3116A1-5320-CE70-BA2B-AF550A8DB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360626-E748-3E4A-40D8-7373CF803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53DB5-2D21-B935-C635-C3F38025AC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B2222-5972-41CF-BA12-1B0B54243D41}" type="datetimeFigureOut">
              <a:rPr lang="en-US" smtClean="0"/>
              <a:t>12/20/2023</a:t>
            </a:fld>
            <a:endParaRPr lang="en-US"/>
          </a:p>
        </p:txBody>
      </p:sp>
      <p:sp>
        <p:nvSpPr>
          <p:cNvPr id="5" name="Footer Placeholder 4">
            <a:extLst>
              <a:ext uri="{FF2B5EF4-FFF2-40B4-BE49-F238E27FC236}">
                <a16:creationId xmlns:a16="http://schemas.microsoft.com/office/drawing/2014/main" id="{2956CC58-8D3D-61AB-6A9F-11D941382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F7BE4E-F57A-37BF-A274-3FF365558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7067B-1578-434C-9247-5F01BF2B2EC4}" type="slidenum">
              <a:rPr lang="en-US" smtClean="0"/>
              <a:t>‹#›</a:t>
            </a:fld>
            <a:endParaRPr lang="en-US"/>
          </a:p>
        </p:txBody>
      </p:sp>
    </p:spTree>
    <p:extLst>
      <p:ext uri="{BB962C8B-B14F-4D97-AF65-F5344CB8AC3E}">
        <p14:creationId xmlns:p14="http://schemas.microsoft.com/office/powerpoint/2010/main" val="409856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atoru Gojou Hollow Technique Purple Jujutsu Kaisen Live Wallpaper -  MoeWalls">
            <a:extLst>
              <a:ext uri="{FF2B5EF4-FFF2-40B4-BE49-F238E27FC236}">
                <a16:creationId xmlns:a16="http://schemas.microsoft.com/office/drawing/2014/main" id="{F9940A2F-7EE2-2358-773A-FACACCB17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solidFill>
            <a:schemeClr val="tx1"/>
          </a:solidFill>
        </p:spPr>
      </p:pic>
      <p:sp>
        <p:nvSpPr>
          <p:cNvPr id="1031" name="Rectangle 1030">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791CD77-A50F-E252-3BF1-07D34DA7DE20}"/>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500" err="1">
                <a:latin typeface="Goudy Old Style"/>
              </a:rPr>
              <a:t>Myanimelist</a:t>
            </a:r>
            <a:r>
              <a:rPr lang="en-US" sz="4500">
                <a:latin typeface="Goudy Old Style"/>
              </a:rPr>
              <a:t> Topic Sentiment Analysis </a:t>
            </a:r>
            <a:endParaRPr lang="en-US" sz="4500">
              <a:latin typeface="Goudy Old Style" panose="02020502050305020303" pitchFamily="18" charset="0"/>
            </a:endParaRPr>
          </a:p>
        </p:txBody>
      </p:sp>
      <p:sp>
        <p:nvSpPr>
          <p:cNvPr id="5" name="TextBox 4">
            <a:extLst>
              <a:ext uri="{FF2B5EF4-FFF2-40B4-BE49-F238E27FC236}">
                <a16:creationId xmlns:a16="http://schemas.microsoft.com/office/drawing/2014/main" id="{03E980E0-B9F6-768D-F78C-0BDA60D0A2C5}"/>
              </a:ext>
            </a:extLst>
          </p:cNvPr>
          <p:cNvSpPr txBox="1"/>
          <p:nvPr/>
        </p:nvSpPr>
        <p:spPr>
          <a:xfrm>
            <a:off x="258792" y="6357668"/>
            <a:ext cx="4070950" cy="276999"/>
          </a:xfrm>
          <a:prstGeom prst="rect">
            <a:avLst/>
          </a:prstGeom>
          <a:noFill/>
        </p:spPr>
        <p:txBody>
          <a:bodyPr wrap="square" rtlCol="0">
            <a:spAutoFit/>
          </a:bodyPr>
          <a:lstStyle/>
          <a:p>
            <a:r>
              <a:rPr lang="en-US" sz="1200">
                <a:solidFill>
                  <a:schemeClr val="bg1"/>
                </a:solidFill>
                <a:latin typeface="Goudy Old Style" panose="02020502050305020303" pitchFamily="18" charset="0"/>
              </a:rPr>
              <a:t>Presentation by: </a:t>
            </a:r>
            <a:r>
              <a:rPr lang="en-US" sz="1200" err="1">
                <a:solidFill>
                  <a:schemeClr val="bg1"/>
                </a:solidFill>
                <a:latin typeface="Goudy Old Style" panose="02020502050305020303" pitchFamily="18" charset="0"/>
              </a:rPr>
              <a:t>Xinyu</a:t>
            </a:r>
            <a:r>
              <a:rPr lang="en-US" sz="1200">
                <a:solidFill>
                  <a:schemeClr val="bg1"/>
                </a:solidFill>
                <a:latin typeface="Goudy Old Style" panose="02020502050305020303" pitchFamily="18" charset="0"/>
              </a:rPr>
              <a:t> Huang, Kelvin Nguyen, Wendy Wang </a:t>
            </a:r>
          </a:p>
        </p:txBody>
      </p:sp>
    </p:spTree>
    <p:extLst>
      <p:ext uri="{BB962C8B-B14F-4D97-AF65-F5344CB8AC3E}">
        <p14:creationId xmlns:p14="http://schemas.microsoft.com/office/powerpoint/2010/main" val="98869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9" name="Group 2068">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70" name="Oval 2069">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Oval 2071">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7" name="Rectangle 2076">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1" name="Group 2080">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082" name="Straight Connector 2081">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056" name="Picture 8" descr="How Much Can Mikasa Lift? – The Spooky Red Head Blog">
            <a:extLst>
              <a:ext uri="{FF2B5EF4-FFF2-40B4-BE49-F238E27FC236}">
                <a16:creationId xmlns:a16="http://schemas.microsoft.com/office/drawing/2014/main" id="{1FD7B7DE-443D-A7A1-57BF-6053B803A3C5}"/>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sharpenSoften amount="31000"/>
                    </a14:imgEffect>
                    <a14:imgEffect>
                      <a14:saturation sat="150000"/>
                    </a14:imgEffect>
                    <a14:imgEffect>
                      <a14:brightnessContrast bright="33000"/>
                    </a14:imgEffect>
                  </a14:imgLayer>
                </a14:imgProps>
              </a:ext>
              <a:ext uri="{28A0092B-C50C-407E-A947-70E740481C1C}">
                <a14:useLocalDpi xmlns:a14="http://schemas.microsoft.com/office/drawing/2010/main" val="0"/>
              </a:ext>
            </a:extLst>
          </a:blip>
          <a:srcRect t="6094" r="1" b="1"/>
          <a:stretch/>
        </p:blipFill>
        <p:spPr bwMode="auto">
          <a:xfrm>
            <a:off x="1976519" y="1168758"/>
            <a:ext cx="8176137" cy="4318793"/>
          </a:xfrm>
          <a:prstGeom prst="rect">
            <a:avLst/>
          </a:prstGeom>
          <a:noFill/>
          <a:extLst>
            <a:ext uri="{909E8E84-426E-40DD-AFC4-6F175D3DCCD1}">
              <a14:hiddenFill xmlns:a14="http://schemas.microsoft.com/office/drawing/2010/main">
                <a:solidFill>
                  <a:srgbClr val="FFFFFF"/>
                </a:solidFill>
              </a14:hiddenFill>
            </a:ext>
          </a:extLst>
        </p:spPr>
      </p:pic>
      <p:grpSp>
        <p:nvGrpSpPr>
          <p:cNvPr id="2087" name="Group 2086">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2088" name="Straight Connector 2087">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72606EDD-B8AD-20F1-BCD8-82B3CE4CE5F1}"/>
              </a:ext>
            </a:extLst>
          </p:cNvPr>
          <p:cNvSpPr>
            <a:spLocks noGrp="1" noRot="1" noMove="1" noResize="1" noEditPoints="1" noAdjustHandles="1" noChangeArrowheads="1" noChangeShapeType="1"/>
          </p:cNvSpPr>
          <p:nvPr/>
        </p:nvSpPr>
        <p:spPr>
          <a:xfrm>
            <a:off x="3048" y="2981"/>
            <a:ext cx="12188952" cy="6852038"/>
          </a:xfrm>
          <a:prstGeom prst="rect">
            <a:avLst/>
          </a:prstGeom>
          <a:solidFill>
            <a:schemeClr val="tx1">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AA6688B-4FA2-9511-ED0C-2ADF75F9820D}"/>
              </a:ext>
            </a:extLst>
          </p:cNvPr>
          <p:cNvSpPr>
            <a:spLocks noGrp="1"/>
          </p:cNvSpPr>
          <p:nvPr>
            <p:ph type="title"/>
          </p:nvPr>
        </p:nvSpPr>
        <p:spPr>
          <a:xfrm>
            <a:off x="301103" y="158255"/>
            <a:ext cx="10515600" cy="1325563"/>
          </a:xfrm>
        </p:spPr>
        <p:txBody>
          <a:bodyPr>
            <a:normAutofit/>
          </a:bodyPr>
          <a:lstStyle/>
          <a:p>
            <a:r>
              <a:rPr lang="en-US" sz="4000">
                <a:solidFill>
                  <a:schemeClr val="bg1"/>
                </a:solidFill>
                <a:latin typeface="Goudy Old Style"/>
              </a:rPr>
              <a:t>Research Question: </a:t>
            </a:r>
            <a:endParaRPr lang="en-US" sz="4000">
              <a:solidFill>
                <a:schemeClr val="bg1"/>
              </a:solidFill>
              <a:latin typeface="Goudy Old Style" panose="02020502050305020303" pitchFamily="18" charset="0"/>
            </a:endParaRPr>
          </a:p>
        </p:txBody>
      </p:sp>
      <p:sp>
        <p:nvSpPr>
          <p:cNvPr id="7" name="Content Placeholder 2">
            <a:extLst>
              <a:ext uri="{FF2B5EF4-FFF2-40B4-BE49-F238E27FC236}">
                <a16:creationId xmlns:a16="http://schemas.microsoft.com/office/drawing/2014/main" id="{4C200101-785B-7EE8-B5A8-0AA52E23C79B}"/>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en-US" sz="2000">
                <a:solidFill>
                  <a:schemeClr val="bg1"/>
                </a:solidFill>
                <a:latin typeface="Goudy Old Style" panose="02020502050305020303" pitchFamily="18" charset="0"/>
              </a:rPr>
              <a:t>Originally, the plan was to find a way to filter out fake reviews.</a:t>
            </a:r>
          </a:p>
          <a:p>
            <a:pPr marL="0" indent="0">
              <a:buNone/>
            </a:pPr>
            <a:r>
              <a:rPr lang="en-US" sz="2000">
                <a:solidFill>
                  <a:schemeClr val="bg1"/>
                </a:solidFill>
                <a:latin typeface="Goudy Old Style" panose="02020502050305020303" pitchFamily="18" charset="0"/>
              </a:rPr>
              <a:t>	Flaws: 1. Web scraping is not allowed for myanimelist website</a:t>
            </a:r>
          </a:p>
          <a:p>
            <a:pPr marL="0" indent="0">
              <a:buNone/>
            </a:pPr>
            <a:r>
              <a:rPr lang="en-US" sz="2000">
                <a:solidFill>
                  <a:schemeClr val="bg1"/>
                </a:solidFill>
                <a:latin typeface="Goudy Old Style" panose="02020502050305020303" pitchFamily="18" charset="0"/>
              </a:rPr>
              <a:t>	           2. There is no way of determining a fake review without labels </a:t>
            </a:r>
          </a:p>
          <a:p>
            <a:pPr marL="0" indent="0">
              <a:buNone/>
            </a:pPr>
            <a:r>
              <a:rPr lang="en-US" sz="2000">
                <a:solidFill>
                  <a:schemeClr val="bg1"/>
                </a:solidFill>
                <a:latin typeface="Goudy Old Style" panose="02020502050305020303" pitchFamily="18" charset="0"/>
              </a:rPr>
              <a:t>Research Question: </a:t>
            </a:r>
          </a:p>
          <a:p>
            <a:pPr marL="0" indent="0">
              <a:buNone/>
            </a:pPr>
            <a:r>
              <a:rPr lang="en-US" sz="2000">
                <a:solidFill>
                  <a:schemeClr val="bg1"/>
                </a:solidFill>
                <a:latin typeface="Goudy Old Style" panose="02020502050305020303" pitchFamily="18" charset="0"/>
              </a:rPr>
              <a:t>	Are we able to find similar topics in each review that could tell us the pros and cons of certain shows based off sentiment of topic 	modeling? </a:t>
            </a:r>
          </a:p>
          <a:p>
            <a:pPr marL="0" indent="0">
              <a:buNone/>
            </a:pPr>
            <a:endParaRPr lang="en-US" sz="2000">
              <a:solidFill>
                <a:schemeClr val="bg1"/>
              </a:solidFill>
              <a:latin typeface="Goudy Old Style" panose="02020502050305020303" pitchFamily="18" charset="0"/>
            </a:endParaRPr>
          </a:p>
          <a:p>
            <a:pPr marL="0" indent="0">
              <a:buNone/>
            </a:pPr>
            <a:r>
              <a:rPr lang="en-US" sz="2000">
                <a:solidFill>
                  <a:schemeClr val="bg1"/>
                </a:solidFill>
                <a:latin typeface="Goudy Old Style" panose="02020502050305020303" pitchFamily="18" charset="0"/>
              </a:rPr>
              <a:t>TLDR:</a:t>
            </a:r>
          </a:p>
          <a:p>
            <a:pPr marL="0" indent="0">
              <a:buNone/>
            </a:pPr>
            <a:r>
              <a:rPr lang="en-US" sz="2000">
                <a:solidFill>
                  <a:schemeClr val="bg1"/>
                </a:solidFill>
                <a:latin typeface="Goudy Old Style" panose="02020502050305020303" pitchFamily="18" charset="0"/>
              </a:rPr>
              <a:t>	If Show1 had many reviews about how good the animation was -&gt; in the topic modeling, the topics will be ‘good animation’, if Show2 	had bad story telling, topic will be ‘bad story’, from this, we can derive sentiment off topics of reviews. ‘Bad story’ topic -&gt; Lower Vader 	Compound score because it is more negative than positive </a:t>
            </a:r>
          </a:p>
          <a:p>
            <a:pPr marL="0" indent="0">
              <a:buNone/>
            </a:pPr>
            <a:endParaRPr lang="en-US" sz="2000">
              <a:solidFill>
                <a:schemeClr val="bg1"/>
              </a:solidFill>
              <a:latin typeface="Goudy Old Style" panose="02020502050305020303" pitchFamily="18" charset="0"/>
            </a:endParaRPr>
          </a:p>
          <a:p>
            <a:pPr marL="0" indent="0">
              <a:buNone/>
            </a:pPr>
            <a:r>
              <a:rPr lang="en-US" sz="2000">
                <a:solidFill>
                  <a:schemeClr val="bg1"/>
                </a:solidFill>
                <a:latin typeface="Goudy Old Style" panose="02020502050305020303" pitchFamily="18" charset="0"/>
              </a:rPr>
              <a:t>Algorithms and Tools used:</a:t>
            </a:r>
          </a:p>
          <a:p>
            <a:pPr marL="0" indent="0">
              <a:buNone/>
            </a:pPr>
            <a:r>
              <a:rPr lang="en-US" sz="2000">
                <a:solidFill>
                  <a:schemeClr val="bg1"/>
                </a:solidFill>
                <a:latin typeface="Goudy Old Style" panose="02020502050305020303" pitchFamily="18" charset="0"/>
              </a:rPr>
              <a:t>	VADER sentiment </a:t>
            </a:r>
          </a:p>
          <a:p>
            <a:pPr marL="0" indent="0">
              <a:buNone/>
            </a:pPr>
            <a:r>
              <a:rPr lang="en-US" sz="2000">
                <a:solidFill>
                  <a:schemeClr val="bg1"/>
                </a:solidFill>
                <a:latin typeface="Goudy Old Style" panose="02020502050305020303" pitchFamily="18" charset="0"/>
              </a:rPr>
              <a:t>	LDA Topic Modeling </a:t>
            </a:r>
          </a:p>
          <a:p>
            <a:pPr marL="0" indent="0">
              <a:buNone/>
            </a:pPr>
            <a:r>
              <a:rPr lang="en-US" sz="2000">
                <a:solidFill>
                  <a:schemeClr val="bg1"/>
                </a:solidFill>
                <a:latin typeface="Goudy Old Style" panose="02020502050305020303" pitchFamily="18" charset="0"/>
              </a:rPr>
              <a:t>	</a:t>
            </a:r>
          </a:p>
        </p:txBody>
      </p:sp>
    </p:spTree>
    <p:extLst>
      <p:ext uri="{BB962C8B-B14F-4D97-AF65-F5344CB8AC3E}">
        <p14:creationId xmlns:p14="http://schemas.microsoft.com/office/powerpoint/2010/main" val="1207942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everybody wants my chainsaw heart! — Easily my favorite Eren moment in the  entirety of...">
            <a:extLst>
              <a:ext uri="{FF2B5EF4-FFF2-40B4-BE49-F238E27FC236}">
                <a16:creationId xmlns:a16="http://schemas.microsoft.com/office/drawing/2014/main" id="{B7669850-1242-E663-E4A2-DD4C3C849EB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bwMode="auto">
          <a:xfrm>
            <a:off x="6176433" y="1170728"/>
            <a:ext cx="5372100" cy="4516543"/>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Why Ymir choose Eren? - Forums - MyAnimeList.net">
            <a:extLst>
              <a:ext uri="{FF2B5EF4-FFF2-40B4-BE49-F238E27FC236}">
                <a16:creationId xmlns:a16="http://schemas.microsoft.com/office/drawing/2014/main" id="{FBB6699F-88FE-82FA-D76F-B43472CC37A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bwMode="auto">
          <a:xfrm>
            <a:off x="1470172" y="643467"/>
            <a:ext cx="3718686" cy="5571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B4B46AD-FAFB-9CB2-3262-2BDF3D8E679E}"/>
              </a:ext>
            </a:extLst>
          </p:cNvPr>
          <p:cNvSpPr>
            <a:spLocks noGrp="1" noRot="1" noMove="1" noResize="1" noEditPoints="1" noAdjustHandles="1" noChangeArrowheads="1" noChangeShapeType="1"/>
          </p:cNvSpPr>
          <p:nvPr/>
        </p:nvSpPr>
        <p:spPr>
          <a:xfrm>
            <a:off x="3048" y="2981"/>
            <a:ext cx="12188952" cy="6852038"/>
          </a:xfrm>
          <a:prstGeom prst="rect">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E8BBF98-B5C5-615A-0DC3-DEBC6B4AB9F1}"/>
              </a:ext>
            </a:extLst>
          </p:cNvPr>
          <p:cNvPicPr>
            <a:picLocks noChangeAspect="1"/>
          </p:cNvPicPr>
          <p:nvPr/>
        </p:nvPicPr>
        <p:blipFill>
          <a:blip r:embed="rId4">
            <a:alphaModFix amt="34000"/>
          </a:blip>
          <a:stretch>
            <a:fillRect/>
          </a:stretch>
        </p:blipFill>
        <p:spPr>
          <a:xfrm>
            <a:off x="0" y="17767"/>
            <a:ext cx="12188952" cy="6840233"/>
          </a:xfrm>
          <a:prstGeom prst="rect">
            <a:avLst/>
          </a:prstGeom>
          <a:noFill/>
          <a:effectLst>
            <a:outerShdw blurRad="50800" dist="50800" dir="5400000" algn="ctr" rotWithShape="0">
              <a:srgbClr val="000000"/>
            </a:outerShdw>
          </a:effectLst>
        </p:spPr>
      </p:pic>
      <p:sp>
        <p:nvSpPr>
          <p:cNvPr id="7" name="Title 1">
            <a:extLst>
              <a:ext uri="{FF2B5EF4-FFF2-40B4-BE49-F238E27FC236}">
                <a16:creationId xmlns:a16="http://schemas.microsoft.com/office/drawing/2014/main" id="{7B8B6398-AAEE-7ED5-164E-3F27224F4485}"/>
              </a:ext>
            </a:extLst>
          </p:cNvPr>
          <p:cNvSpPr>
            <a:spLocks noGrp="1"/>
          </p:cNvSpPr>
          <p:nvPr>
            <p:ph type="title"/>
          </p:nvPr>
        </p:nvSpPr>
        <p:spPr>
          <a:xfrm>
            <a:off x="266651" y="272013"/>
            <a:ext cx="10515600" cy="1693863"/>
          </a:xfrm>
        </p:spPr>
        <p:txBody>
          <a:bodyPr>
            <a:normAutofit/>
          </a:bodyPr>
          <a:lstStyle/>
          <a:p>
            <a:r>
              <a:rPr lang="en-US" sz="4000">
                <a:solidFill>
                  <a:schemeClr val="bg1"/>
                </a:solidFill>
                <a:latin typeface="Goudy Old Style"/>
              </a:rPr>
              <a:t>Step 1: Web Scraping</a:t>
            </a:r>
            <a:r>
              <a:rPr lang="en-US">
                <a:solidFill>
                  <a:schemeClr val="bg1"/>
                </a:solidFill>
                <a:latin typeface="Goudy Old Style"/>
              </a:rPr>
              <a:t> </a:t>
            </a:r>
            <a:br>
              <a:rPr lang="en-US">
                <a:latin typeface="Goudy Old Style" panose="02020502050305020303" pitchFamily="18" charset="0"/>
              </a:rPr>
            </a:br>
            <a:r>
              <a:rPr lang="en-US" sz="2500">
                <a:solidFill>
                  <a:schemeClr val="bg1"/>
                </a:solidFill>
                <a:latin typeface="Goudy Old Style"/>
              </a:rPr>
              <a:t>100 reviews for Top 50 </a:t>
            </a:r>
            <a:r>
              <a:rPr lang="en-US" sz="2500" err="1">
                <a:solidFill>
                  <a:schemeClr val="bg1"/>
                </a:solidFill>
                <a:latin typeface="Goudy Old Style"/>
              </a:rPr>
              <a:t>animes</a:t>
            </a:r>
            <a:r>
              <a:rPr lang="en-US" sz="2500">
                <a:solidFill>
                  <a:schemeClr val="bg1"/>
                </a:solidFill>
                <a:latin typeface="Goudy Old Style"/>
              </a:rPr>
              <a:t> = 5000 reviews</a:t>
            </a:r>
            <a:br>
              <a:rPr lang="en-US" sz="2500">
                <a:latin typeface="Goudy Old Style"/>
              </a:rPr>
            </a:br>
            <a:r>
              <a:rPr lang="en-US" sz="2500">
                <a:solidFill>
                  <a:schemeClr val="bg1"/>
                </a:solidFill>
                <a:latin typeface="Goudy Old Style"/>
              </a:rPr>
              <a:t>= IP BANNED </a:t>
            </a:r>
            <a:endParaRPr lang="en-US" sz="2500">
              <a:solidFill>
                <a:schemeClr val="bg1"/>
              </a:solidFill>
              <a:latin typeface="Goudy Old Style" panose="02020502050305020303" pitchFamily="18" charset="0"/>
            </a:endParaRPr>
          </a:p>
        </p:txBody>
      </p:sp>
      <p:pic>
        <p:nvPicPr>
          <p:cNvPr id="6" name="Picture 5">
            <a:extLst>
              <a:ext uri="{FF2B5EF4-FFF2-40B4-BE49-F238E27FC236}">
                <a16:creationId xmlns:a16="http://schemas.microsoft.com/office/drawing/2014/main" id="{217E3754-A69A-CF85-D2E6-835E1CCDB59D}"/>
              </a:ext>
            </a:extLst>
          </p:cNvPr>
          <p:cNvPicPr>
            <a:picLocks noChangeAspect="1"/>
          </p:cNvPicPr>
          <p:nvPr/>
        </p:nvPicPr>
        <p:blipFill rotWithShape="1">
          <a:blip r:embed="rId5"/>
          <a:srcRect t="15338" r="37632" b="4893"/>
          <a:stretch/>
        </p:blipFill>
        <p:spPr>
          <a:xfrm>
            <a:off x="2086904" y="1964619"/>
            <a:ext cx="6873072" cy="4460030"/>
          </a:xfrm>
          <a:prstGeom prst="rect">
            <a:avLst/>
          </a:prstGeom>
        </p:spPr>
      </p:pic>
    </p:spTree>
    <p:extLst>
      <p:ext uri="{BB962C8B-B14F-4D97-AF65-F5344CB8AC3E}">
        <p14:creationId xmlns:p14="http://schemas.microsoft.com/office/powerpoint/2010/main" val="2770533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Anya Forger vs Gojo | Anya Forger Crossover / Anya vs Gojo | Know Your Meme">
            <a:extLst>
              <a:ext uri="{FF2B5EF4-FFF2-40B4-BE49-F238E27FC236}">
                <a16:creationId xmlns:a16="http://schemas.microsoft.com/office/drawing/2014/main" id="{BD5F4494-B810-E747-70EC-3A0AC262A7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90" r="2" b="2"/>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5124" name="Group 5123">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5128" name="Freeform: Shape 512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25" name="Group 5124">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5130" name="Group 512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5134" name="Freeform: Shape 513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35" name="Freeform: Shape 513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131" name="Group 513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5132" name="Freeform: Shape 513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33" name="Freeform: Shape 513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Rectangle 4">
            <a:extLst>
              <a:ext uri="{FF2B5EF4-FFF2-40B4-BE49-F238E27FC236}">
                <a16:creationId xmlns:a16="http://schemas.microsoft.com/office/drawing/2014/main" id="{2C5EB4B9-FB3F-B19E-A00F-1ADBA16761B0}"/>
              </a:ext>
            </a:extLst>
          </p:cNvPr>
          <p:cNvSpPr/>
          <p:nvPr/>
        </p:nvSpPr>
        <p:spPr>
          <a:xfrm>
            <a:off x="-9652" y="2981"/>
            <a:ext cx="12328652" cy="6852038"/>
          </a:xfrm>
          <a:prstGeom prst="rect">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8B397C-7356-A870-1F71-31294B6473F4}"/>
              </a:ext>
            </a:extLst>
          </p:cNvPr>
          <p:cNvSpPr txBox="1"/>
          <p:nvPr/>
        </p:nvSpPr>
        <p:spPr>
          <a:xfrm>
            <a:off x="131553" y="227250"/>
            <a:ext cx="9937390" cy="707886"/>
          </a:xfrm>
          <a:prstGeom prst="rect">
            <a:avLst/>
          </a:prstGeom>
          <a:noFill/>
        </p:spPr>
        <p:txBody>
          <a:bodyPr wrap="square" lIns="91440" tIns="45720" rIns="91440" bIns="45720" anchor="t">
            <a:spAutoFit/>
          </a:bodyPr>
          <a:lstStyle/>
          <a:p>
            <a:r>
              <a:rPr lang="en-US" sz="4000">
                <a:solidFill>
                  <a:schemeClr val="bg1"/>
                </a:solidFill>
                <a:latin typeface="Goudy Old Style"/>
              </a:rPr>
              <a:t>Step 2: Preprocessing For Vader Sentiment </a:t>
            </a:r>
            <a:endParaRPr lang="en-US" sz="4000">
              <a:solidFill>
                <a:schemeClr val="bg1"/>
              </a:solidFill>
              <a:ea typeface="Calibri"/>
              <a:cs typeface="Calibri"/>
            </a:endParaRPr>
          </a:p>
        </p:txBody>
      </p:sp>
      <p:sp>
        <p:nvSpPr>
          <p:cNvPr id="7" name="Content Placeholder 2">
            <a:extLst>
              <a:ext uri="{FF2B5EF4-FFF2-40B4-BE49-F238E27FC236}">
                <a16:creationId xmlns:a16="http://schemas.microsoft.com/office/drawing/2014/main" id="{7C0F2D0B-03A6-077E-4CEF-752CBFAC44B5}"/>
              </a:ext>
            </a:extLst>
          </p:cNvPr>
          <p:cNvSpPr>
            <a:spLocks noGrp="1"/>
          </p:cNvSpPr>
          <p:nvPr>
            <p:ph idx="1"/>
          </p:nvPr>
        </p:nvSpPr>
        <p:spPr>
          <a:xfrm>
            <a:off x="131553" y="1252651"/>
            <a:ext cx="11557000" cy="4351338"/>
          </a:xfrm>
        </p:spPr>
        <p:txBody>
          <a:bodyPr vert="horz" lIns="91440" tIns="45720" rIns="91440" bIns="45720" rtlCol="0" anchor="t">
            <a:normAutofit/>
          </a:bodyPr>
          <a:lstStyle/>
          <a:p>
            <a:pPr marL="171450" indent="-171450">
              <a:buFont typeface="Calibri" panose="020B0604020202020204" pitchFamily="34" charset="0"/>
              <a:buChar char="-"/>
            </a:pPr>
            <a:r>
              <a:rPr lang="en-US" sz="1800">
                <a:solidFill>
                  <a:schemeClr val="bg1"/>
                </a:solidFill>
                <a:latin typeface="Goudy Old Style"/>
              </a:rPr>
              <a:t>   Removing stop words that are commonly used</a:t>
            </a:r>
          </a:p>
          <a:p>
            <a:pPr marL="342900" indent="-342900">
              <a:buFont typeface="Calibri" panose="020B0604020202020204" pitchFamily="34" charset="0"/>
              <a:buChar char="-"/>
            </a:pPr>
            <a:r>
              <a:rPr lang="en-US" sz="1800">
                <a:solidFill>
                  <a:schemeClr val="bg1"/>
                </a:solidFill>
                <a:latin typeface="Goudy Old Style"/>
              </a:rPr>
              <a:t>Breaking up a sentence into a list of words using word tokenization</a:t>
            </a:r>
            <a:endParaRPr lang="en-US" sz="1800">
              <a:solidFill>
                <a:schemeClr val="bg1"/>
              </a:solidFill>
              <a:latin typeface="Goudy Old Style" panose="02020502050305020303" pitchFamily="18" charset="0"/>
            </a:endParaRPr>
          </a:p>
          <a:p>
            <a:pPr marL="342900" indent="-342900">
              <a:buFont typeface="Calibri" panose="020B0604020202020204" pitchFamily="34" charset="0"/>
              <a:buChar char="-"/>
            </a:pPr>
            <a:r>
              <a:rPr lang="en-US" sz="1800">
                <a:solidFill>
                  <a:schemeClr val="bg1"/>
                </a:solidFill>
                <a:latin typeface="Goudy Old Style"/>
              </a:rPr>
              <a:t>Remove special characters and convert everything to lowercase</a:t>
            </a:r>
            <a:endParaRPr lang="en-US" sz="1800">
              <a:solidFill>
                <a:schemeClr val="bg1"/>
              </a:solidFill>
              <a:latin typeface="Goudy Old Style" panose="02020502050305020303" pitchFamily="18" charset="0"/>
            </a:endParaRPr>
          </a:p>
        </p:txBody>
      </p:sp>
      <p:pic>
        <p:nvPicPr>
          <p:cNvPr id="11" name="Picture 10">
            <a:extLst>
              <a:ext uri="{FF2B5EF4-FFF2-40B4-BE49-F238E27FC236}">
                <a16:creationId xmlns:a16="http://schemas.microsoft.com/office/drawing/2014/main" id="{B080D3CC-4588-CB05-B12D-E1965E4FF697}"/>
              </a:ext>
            </a:extLst>
          </p:cNvPr>
          <p:cNvPicPr>
            <a:picLocks noChangeAspect="1"/>
          </p:cNvPicPr>
          <p:nvPr/>
        </p:nvPicPr>
        <p:blipFill>
          <a:blip r:embed="rId4"/>
          <a:stretch>
            <a:fillRect/>
          </a:stretch>
        </p:blipFill>
        <p:spPr>
          <a:xfrm>
            <a:off x="551012" y="2877998"/>
            <a:ext cx="11097164" cy="2820291"/>
          </a:xfrm>
          <a:prstGeom prst="rect">
            <a:avLst/>
          </a:prstGeom>
        </p:spPr>
      </p:pic>
    </p:spTree>
    <p:extLst>
      <p:ext uri="{BB962C8B-B14F-4D97-AF65-F5344CB8AC3E}">
        <p14:creationId xmlns:p14="http://schemas.microsoft.com/office/powerpoint/2010/main" val="1110884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rial Experiments Lain Wallpaper (2560 × 1440) : r/Lain">
            <a:extLst>
              <a:ext uri="{FF2B5EF4-FFF2-40B4-BE49-F238E27FC236}">
                <a16:creationId xmlns:a16="http://schemas.microsoft.com/office/drawing/2014/main" id="{C7324751-4460-5524-8F25-714CC770CD6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6C3AA27-D27E-057D-ECEB-C3B4998059FC}"/>
              </a:ext>
            </a:extLst>
          </p:cNvPr>
          <p:cNvSpPr>
            <a:spLocks noGrp="1" noRot="1" noMove="1" noResize="1" noEditPoints="1" noAdjustHandles="1" noChangeArrowheads="1" noChangeShapeType="1"/>
          </p:cNvSpPr>
          <p:nvPr/>
        </p:nvSpPr>
        <p:spPr>
          <a:xfrm>
            <a:off x="3048" y="2981"/>
            <a:ext cx="12188952" cy="6852038"/>
          </a:xfrm>
          <a:prstGeom prst="rect">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600">
              <a:solidFill>
                <a:schemeClr val="bg1"/>
              </a:solidFill>
              <a:latin typeface="Goudy Old Style"/>
            </a:endParaRPr>
          </a:p>
          <a:p>
            <a:endParaRPr lang="en-US" sz="1600">
              <a:solidFill>
                <a:schemeClr val="bg1"/>
              </a:solidFill>
              <a:latin typeface="Goudy Old Style"/>
            </a:endParaRPr>
          </a:p>
          <a:p>
            <a:endParaRPr lang="en-US" sz="1600">
              <a:solidFill>
                <a:schemeClr val="bg1"/>
              </a:solidFill>
              <a:latin typeface="Goudy Old Style"/>
            </a:endParaRPr>
          </a:p>
          <a:p>
            <a:endParaRPr lang="en-US" sz="1600">
              <a:solidFill>
                <a:schemeClr val="bg1"/>
              </a:solidFill>
              <a:latin typeface="Goudy Old Style"/>
            </a:endParaRPr>
          </a:p>
          <a:p>
            <a:endParaRPr lang="en-US" sz="1600">
              <a:solidFill>
                <a:schemeClr val="bg1"/>
              </a:solidFill>
              <a:latin typeface="Goudy Old Style"/>
            </a:endParaRPr>
          </a:p>
          <a:p>
            <a:endParaRPr lang="en-US" sz="1600">
              <a:solidFill>
                <a:schemeClr val="bg1"/>
              </a:solidFill>
              <a:latin typeface="Goudy Old Style"/>
            </a:endParaRPr>
          </a:p>
          <a:p>
            <a:endParaRPr lang="en-US" sz="1600">
              <a:solidFill>
                <a:schemeClr val="bg1"/>
              </a:solidFill>
              <a:latin typeface="Goudy Old Style"/>
            </a:endParaRPr>
          </a:p>
          <a:p>
            <a:r>
              <a:rPr lang="en-US" sz="1600">
                <a:solidFill>
                  <a:schemeClr val="bg1"/>
                </a:solidFill>
                <a:latin typeface="Goudy Old Style"/>
              </a:rPr>
              <a:t>Our data contain 5000 reviews</a:t>
            </a:r>
          </a:p>
          <a:p>
            <a:r>
              <a:rPr lang="en-US" sz="1600">
                <a:solidFill>
                  <a:schemeClr val="bg1"/>
                </a:solidFill>
                <a:latin typeface="Goudy Old Style"/>
                <a:ea typeface="Calibri" panose="020F0502020204030204"/>
                <a:cs typeface="Calibri" panose="020F0502020204030204"/>
              </a:rPr>
              <a:t>With pre-labels of Recommended</a:t>
            </a:r>
          </a:p>
          <a:p>
            <a:r>
              <a:rPr lang="en-US" sz="1600">
                <a:solidFill>
                  <a:schemeClr val="bg1"/>
                </a:solidFill>
                <a:latin typeface="Goudy Old Style"/>
                <a:ea typeface="Calibri" panose="020F0502020204030204"/>
                <a:cs typeface="Calibri" panose="020F0502020204030204"/>
              </a:rPr>
              <a:t>&amp; Not Recommended</a:t>
            </a:r>
          </a:p>
        </p:txBody>
      </p:sp>
      <p:pic>
        <p:nvPicPr>
          <p:cNvPr id="4" name="Picture 6">
            <a:extLst>
              <a:ext uri="{FF2B5EF4-FFF2-40B4-BE49-F238E27FC236}">
                <a16:creationId xmlns:a16="http://schemas.microsoft.com/office/drawing/2014/main" id="{FD77B055-848A-38C3-1C65-5B90B1A9A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217" y="2862304"/>
            <a:ext cx="4078940" cy="39695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4EA019-B1F7-688F-C8CE-5AC731DF7DB1}"/>
              </a:ext>
            </a:extLst>
          </p:cNvPr>
          <p:cNvSpPr txBox="1"/>
          <p:nvPr/>
        </p:nvSpPr>
        <p:spPr>
          <a:xfrm>
            <a:off x="121518" y="181206"/>
            <a:ext cx="7506395"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latin typeface="Goudy Old Style"/>
                <a:ea typeface="Calibri"/>
                <a:cs typeface="Calibri"/>
              </a:rPr>
              <a:t>Step 3: Vader Sentiment Analysis</a:t>
            </a:r>
          </a:p>
          <a:p>
            <a:endParaRPr lang="en-US" sz="4000">
              <a:solidFill>
                <a:schemeClr val="bg1"/>
              </a:solidFill>
              <a:latin typeface="Goudy Old Style"/>
              <a:ea typeface="Calibri"/>
              <a:cs typeface="Calibri"/>
            </a:endParaRPr>
          </a:p>
          <a:p>
            <a:pPr marL="285750" indent="-285750">
              <a:buFont typeface="Calibri"/>
              <a:buChar char="-"/>
            </a:pPr>
            <a:r>
              <a:rPr lang="en-US">
                <a:solidFill>
                  <a:schemeClr val="bg1"/>
                </a:solidFill>
                <a:latin typeface="Goudy Old Style"/>
                <a:ea typeface="Calibri"/>
                <a:cs typeface="Calibri"/>
              </a:rPr>
              <a:t>Extracting components from </a:t>
            </a:r>
            <a:r>
              <a:rPr lang="en-US" err="1">
                <a:solidFill>
                  <a:schemeClr val="bg1"/>
                </a:solidFill>
                <a:latin typeface="Goudy Old Style"/>
                <a:ea typeface="Calibri"/>
                <a:cs typeface="Calibri"/>
              </a:rPr>
              <a:t>vader</a:t>
            </a:r>
            <a:r>
              <a:rPr lang="en-US">
                <a:solidFill>
                  <a:schemeClr val="bg1"/>
                </a:solidFill>
                <a:latin typeface="Goudy Old Style"/>
                <a:ea typeface="Calibri"/>
                <a:cs typeface="Calibri"/>
              </a:rPr>
              <a:t> scores </a:t>
            </a:r>
          </a:p>
          <a:p>
            <a:pPr marL="285750" indent="-285750">
              <a:buFont typeface="Calibri"/>
              <a:buChar char="-"/>
            </a:pPr>
            <a:r>
              <a:rPr lang="en-US">
                <a:solidFill>
                  <a:schemeClr val="bg1"/>
                </a:solidFill>
                <a:latin typeface="Goudy Old Style"/>
                <a:ea typeface="Calibri"/>
                <a:cs typeface="Calibri"/>
              </a:rPr>
              <a:t>Calculating the average </a:t>
            </a:r>
            <a:r>
              <a:rPr lang="en-US" err="1">
                <a:solidFill>
                  <a:schemeClr val="bg1"/>
                </a:solidFill>
                <a:latin typeface="Goudy Old Style"/>
                <a:ea typeface="Calibri"/>
                <a:cs typeface="Calibri"/>
              </a:rPr>
              <a:t>vader</a:t>
            </a:r>
            <a:r>
              <a:rPr lang="en-US">
                <a:solidFill>
                  <a:schemeClr val="bg1"/>
                </a:solidFill>
                <a:latin typeface="Goudy Old Style"/>
                <a:ea typeface="Calibri"/>
                <a:cs typeface="Calibri"/>
              </a:rPr>
              <a:t> compound score for each show</a:t>
            </a:r>
          </a:p>
          <a:p>
            <a:endParaRPr lang="en-US">
              <a:solidFill>
                <a:schemeClr val="bg1"/>
              </a:solidFill>
              <a:latin typeface="Goudy Old Style"/>
              <a:ea typeface="Calibri"/>
              <a:cs typeface="Calibri"/>
            </a:endParaRPr>
          </a:p>
        </p:txBody>
      </p:sp>
      <p:sp>
        <p:nvSpPr>
          <p:cNvPr id="9" name="TextBox 8">
            <a:extLst>
              <a:ext uri="{FF2B5EF4-FFF2-40B4-BE49-F238E27FC236}">
                <a16:creationId xmlns:a16="http://schemas.microsoft.com/office/drawing/2014/main" id="{270FE584-1BBD-32FC-CC12-658C6D565E81}"/>
              </a:ext>
            </a:extLst>
          </p:cNvPr>
          <p:cNvSpPr txBox="1"/>
          <p:nvPr/>
        </p:nvSpPr>
        <p:spPr>
          <a:xfrm>
            <a:off x="8326142" y="2403000"/>
            <a:ext cx="2957759" cy="369332"/>
          </a:xfrm>
          <a:prstGeom prst="rect">
            <a:avLst/>
          </a:prstGeom>
          <a:noFill/>
        </p:spPr>
        <p:txBody>
          <a:bodyPr wrap="square" rtlCol="0">
            <a:spAutoFit/>
          </a:bodyPr>
          <a:lstStyle/>
          <a:p>
            <a:r>
              <a:rPr lang="en-US">
                <a:solidFill>
                  <a:schemeClr val="bg1"/>
                </a:solidFill>
                <a:latin typeface="Goudy Old Style" panose="02020502050305020303" pitchFamily="18" charset="0"/>
              </a:rPr>
              <a:t>Pre-labeled data from website</a:t>
            </a:r>
          </a:p>
        </p:txBody>
      </p:sp>
      <p:pic>
        <p:nvPicPr>
          <p:cNvPr id="1028" name="Picture 4">
            <a:extLst>
              <a:ext uri="{FF2B5EF4-FFF2-40B4-BE49-F238E27FC236}">
                <a16:creationId xmlns:a16="http://schemas.microsoft.com/office/drawing/2014/main" id="{16BAD1D0-3F1A-D78B-3088-52C0239A0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0122" y="2862304"/>
            <a:ext cx="4576913" cy="39695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B2A216-3B3C-8812-A78F-E57AC8C49901}"/>
              </a:ext>
            </a:extLst>
          </p:cNvPr>
          <p:cNvSpPr txBox="1"/>
          <p:nvPr/>
        </p:nvSpPr>
        <p:spPr>
          <a:xfrm>
            <a:off x="3536232" y="2383971"/>
            <a:ext cx="3749854" cy="369332"/>
          </a:xfrm>
          <a:prstGeom prst="rect">
            <a:avLst/>
          </a:prstGeom>
          <a:noFill/>
        </p:spPr>
        <p:txBody>
          <a:bodyPr wrap="square">
            <a:spAutoFit/>
          </a:bodyPr>
          <a:lstStyle/>
          <a:p>
            <a:r>
              <a:rPr lang="en-US">
                <a:solidFill>
                  <a:schemeClr val="bg1"/>
                </a:solidFill>
                <a:latin typeface="Goudy Old Style" panose="02020502050305020303" pitchFamily="18" charset="0"/>
              </a:rPr>
              <a:t>Vader sentiment based on review</a:t>
            </a:r>
          </a:p>
        </p:txBody>
      </p:sp>
      <p:sp>
        <p:nvSpPr>
          <p:cNvPr id="5" name="TextBox 4">
            <a:extLst>
              <a:ext uri="{FF2B5EF4-FFF2-40B4-BE49-F238E27FC236}">
                <a16:creationId xmlns:a16="http://schemas.microsoft.com/office/drawing/2014/main" id="{9F0EB969-5E43-7C1E-FA6D-DD7989DAEC44}"/>
              </a:ext>
            </a:extLst>
          </p:cNvPr>
          <p:cNvSpPr txBox="1"/>
          <p:nvPr/>
        </p:nvSpPr>
        <p:spPr>
          <a:xfrm>
            <a:off x="7543800" y="304800"/>
            <a:ext cx="43053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Goudy Old Style"/>
                <a:ea typeface="+mn-lt"/>
                <a:cs typeface="+mn-lt"/>
              </a:rPr>
              <a:t>Vader Compound measures sentiment of a text. </a:t>
            </a:r>
          </a:p>
          <a:p>
            <a:r>
              <a:rPr lang="en-US">
                <a:solidFill>
                  <a:schemeClr val="bg1"/>
                </a:solidFill>
                <a:latin typeface="Goudy Old Style"/>
                <a:ea typeface="+mn-lt"/>
                <a:cs typeface="+mn-lt"/>
              </a:rPr>
              <a:t>Ex: "happy" has a high valence score</a:t>
            </a:r>
          </a:p>
          <a:p>
            <a:r>
              <a:rPr lang="en-US">
                <a:solidFill>
                  <a:schemeClr val="bg1"/>
                </a:solidFill>
                <a:latin typeface="Goudy Old Style"/>
                <a:ea typeface="+mn-lt"/>
                <a:cs typeface="+mn-lt"/>
              </a:rPr>
              <a:t>      "sad” has a low valence score</a:t>
            </a:r>
          </a:p>
          <a:p>
            <a:r>
              <a:rPr lang="en-US">
                <a:solidFill>
                  <a:schemeClr val="bg1"/>
                </a:solidFill>
                <a:latin typeface="Goudy Old Style"/>
                <a:ea typeface="+mn-lt"/>
                <a:cs typeface="+mn-lt"/>
              </a:rPr>
              <a:t>*Sometimes the context can affect a words valence score too</a:t>
            </a:r>
          </a:p>
          <a:p>
            <a:pPr algn="l"/>
            <a:endParaRPr lang="en-US">
              <a:latin typeface="Goudy Old Style"/>
              <a:ea typeface="Calibri"/>
              <a:cs typeface="Calibri"/>
            </a:endParaRPr>
          </a:p>
        </p:txBody>
      </p:sp>
    </p:spTree>
    <p:extLst>
      <p:ext uri="{BB962C8B-B14F-4D97-AF65-F5344CB8AC3E}">
        <p14:creationId xmlns:p14="http://schemas.microsoft.com/office/powerpoint/2010/main" val="927013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anya vs gojo em 2023">
            <a:extLst>
              <a:ext uri="{FF2B5EF4-FFF2-40B4-BE49-F238E27FC236}">
                <a16:creationId xmlns:a16="http://schemas.microsoft.com/office/drawing/2014/main" id="{566BEEE8-62E7-FACD-8760-9BAD8631B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137" name="Rectangle 4136">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155850D-CA13-27F8-4D65-3E83E7877690}"/>
              </a:ext>
            </a:extLst>
          </p:cNvPr>
          <p:cNvSpPr>
            <a:spLocks noGrp="1" noRot="1" noMove="1" noResize="1" noEditPoints="1" noAdjustHandles="1" noChangeArrowheads="1" noChangeShapeType="1"/>
          </p:cNvSpPr>
          <p:nvPr/>
        </p:nvSpPr>
        <p:spPr>
          <a:xfrm>
            <a:off x="3048" y="2981"/>
            <a:ext cx="12188952" cy="6852038"/>
          </a:xfrm>
          <a:prstGeom prst="rect">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latin typeface="Goudy Old Style" panose="02020502050305020303" pitchFamily="18" charset="0"/>
              <a:ea typeface="Calibri"/>
              <a:cs typeface="Calibri"/>
            </a:endParaRPr>
          </a:p>
        </p:txBody>
      </p:sp>
      <p:pic>
        <p:nvPicPr>
          <p:cNvPr id="2050" name="Picture 2">
            <a:extLst>
              <a:ext uri="{FF2B5EF4-FFF2-40B4-BE49-F238E27FC236}">
                <a16:creationId xmlns:a16="http://schemas.microsoft.com/office/drawing/2014/main" id="{11AF5FA5-1938-13B0-E00B-3EFCBF0C0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14" y="1314829"/>
            <a:ext cx="5450191" cy="42793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099309-A648-21E9-1EE4-2E99CD66CCE1}"/>
              </a:ext>
            </a:extLst>
          </p:cNvPr>
          <p:cNvSpPr txBox="1"/>
          <p:nvPr/>
        </p:nvSpPr>
        <p:spPr>
          <a:xfrm>
            <a:off x="737559" y="184499"/>
            <a:ext cx="6098874" cy="646331"/>
          </a:xfrm>
          <a:prstGeom prst="rect">
            <a:avLst/>
          </a:prstGeom>
          <a:noFill/>
        </p:spPr>
        <p:txBody>
          <a:bodyPr wrap="square">
            <a:spAutoFit/>
          </a:bodyPr>
          <a:lstStyle/>
          <a:p>
            <a:r>
              <a:rPr lang="en-US">
                <a:solidFill>
                  <a:schemeClr val="bg1"/>
                </a:solidFill>
                <a:latin typeface="Goudy Old Style" panose="02020502050305020303" pitchFamily="18" charset="0"/>
                <a:ea typeface="Calibri"/>
                <a:cs typeface="Calibri"/>
              </a:rPr>
              <a:t>This was odd because when we calculated the average compound score versus the show ratings: </a:t>
            </a:r>
          </a:p>
        </p:txBody>
      </p:sp>
      <p:pic>
        <p:nvPicPr>
          <p:cNvPr id="2052" name="Picture 4">
            <a:extLst>
              <a:ext uri="{FF2B5EF4-FFF2-40B4-BE49-F238E27FC236}">
                <a16:creationId xmlns:a16="http://schemas.microsoft.com/office/drawing/2014/main" id="{67D01369-772F-AC79-D39F-035E03163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596" y="1314829"/>
            <a:ext cx="5550242" cy="42793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75231C1-9563-04F3-F548-B6BD478706E0}"/>
              </a:ext>
            </a:extLst>
          </p:cNvPr>
          <p:cNvSpPr txBox="1"/>
          <p:nvPr/>
        </p:nvSpPr>
        <p:spPr>
          <a:xfrm>
            <a:off x="6003348" y="5904743"/>
            <a:ext cx="6098874" cy="646331"/>
          </a:xfrm>
          <a:prstGeom prst="rect">
            <a:avLst/>
          </a:prstGeom>
          <a:noFill/>
        </p:spPr>
        <p:txBody>
          <a:bodyPr wrap="square">
            <a:spAutoFit/>
          </a:bodyPr>
          <a:lstStyle/>
          <a:p>
            <a:r>
              <a:rPr lang="en-US">
                <a:solidFill>
                  <a:schemeClr val="bg1"/>
                </a:solidFill>
                <a:latin typeface="Goudy Old Style" panose="02020502050305020303" pitchFamily="18" charset="0"/>
                <a:ea typeface="Calibri"/>
                <a:cs typeface="Calibri"/>
              </a:rPr>
              <a:t>Fun fact: Full Metal Alchemist (highest rating out of 10 stars and is the most review bombed show)</a:t>
            </a:r>
          </a:p>
        </p:txBody>
      </p:sp>
      <p:sp>
        <p:nvSpPr>
          <p:cNvPr id="11" name="TextBox 10">
            <a:extLst>
              <a:ext uri="{FF2B5EF4-FFF2-40B4-BE49-F238E27FC236}">
                <a16:creationId xmlns:a16="http://schemas.microsoft.com/office/drawing/2014/main" id="{C469842E-EC61-73E5-2BC4-1B922EC2ECB7}"/>
              </a:ext>
            </a:extLst>
          </p:cNvPr>
          <p:cNvSpPr txBox="1"/>
          <p:nvPr/>
        </p:nvSpPr>
        <p:spPr>
          <a:xfrm>
            <a:off x="1690317" y="945497"/>
            <a:ext cx="6098874" cy="369332"/>
          </a:xfrm>
          <a:prstGeom prst="rect">
            <a:avLst/>
          </a:prstGeom>
          <a:noFill/>
        </p:spPr>
        <p:txBody>
          <a:bodyPr wrap="square">
            <a:spAutoFit/>
          </a:bodyPr>
          <a:lstStyle/>
          <a:p>
            <a:r>
              <a:rPr lang="en-US">
                <a:solidFill>
                  <a:schemeClr val="bg1"/>
                </a:solidFill>
                <a:latin typeface="Goudy Old Style" panose="02020502050305020303" pitchFamily="18" charset="0"/>
                <a:ea typeface="Calibri"/>
                <a:cs typeface="Calibri"/>
              </a:rPr>
              <a:t>Review Sentiment </a:t>
            </a:r>
          </a:p>
        </p:txBody>
      </p:sp>
      <p:sp>
        <p:nvSpPr>
          <p:cNvPr id="13" name="TextBox 12">
            <a:extLst>
              <a:ext uri="{FF2B5EF4-FFF2-40B4-BE49-F238E27FC236}">
                <a16:creationId xmlns:a16="http://schemas.microsoft.com/office/drawing/2014/main" id="{996E7455-074A-7577-7D9A-FD4A1BE639B7}"/>
              </a:ext>
            </a:extLst>
          </p:cNvPr>
          <p:cNvSpPr txBox="1"/>
          <p:nvPr/>
        </p:nvSpPr>
        <p:spPr>
          <a:xfrm>
            <a:off x="8294531" y="945497"/>
            <a:ext cx="6098874" cy="369332"/>
          </a:xfrm>
          <a:prstGeom prst="rect">
            <a:avLst/>
          </a:prstGeom>
          <a:noFill/>
        </p:spPr>
        <p:txBody>
          <a:bodyPr wrap="square">
            <a:spAutoFit/>
          </a:bodyPr>
          <a:lstStyle/>
          <a:p>
            <a:r>
              <a:rPr lang="en-US">
                <a:solidFill>
                  <a:schemeClr val="bg1"/>
                </a:solidFill>
                <a:latin typeface="Goudy Old Style" panose="02020502050305020303" pitchFamily="18" charset="0"/>
                <a:ea typeface="Calibri"/>
                <a:cs typeface="Calibri"/>
              </a:rPr>
              <a:t>Show Ratings</a:t>
            </a:r>
          </a:p>
        </p:txBody>
      </p:sp>
    </p:spTree>
    <p:extLst>
      <p:ext uri="{BB962C8B-B14F-4D97-AF65-F5344CB8AC3E}">
        <p14:creationId xmlns:p14="http://schemas.microsoft.com/office/powerpoint/2010/main" val="327414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rial Experiments Lain Wallpaper (2560 × 1440) : r/Lain">
            <a:extLst>
              <a:ext uri="{FF2B5EF4-FFF2-40B4-BE49-F238E27FC236}">
                <a16:creationId xmlns:a16="http://schemas.microsoft.com/office/drawing/2014/main" id="{C7324751-4460-5524-8F25-714CC770CD6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6C3AA27-D27E-057D-ECEB-C3B4998059FC}"/>
              </a:ext>
            </a:extLst>
          </p:cNvPr>
          <p:cNvSpPr>
            <a:spLocks noGrp="1" noRot="1" noMove="1" noResize="1" noEditPoints="1" noAdjustHandles="1" noChangeArrowheads="1" noChangeShapeType="1"/>
          </p:cNvSpPr>
          <p:nvPr/>
        </p:nvSpPr>
        <p:spPr>
          <a:xfrm>
            <a:off x="3048" y="2981"/>
            <a:ext cx="12188952" cy="6852038"/>
          </a:xfrm>
          <a:prstGeom prst="rect">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latin typeface="Goudy Old Style" panose="02020502050305020303" pitchFamily="18" charset="0"/>
            </a:endParaRPr>
          </a:p>
        </p:txBody>
      </p:sp>
      <p:pic>
        <p:nvPicPr>
          <p:cNvPr id="3074" name="Picture 2">
            <a:extLst>
              <a:ext uri="{FF2B5EF4-FFF2-40B4-BE49-F238E27FC236}">
                <a16:creationId xmlns:a16="http://schemas.microsoft.com/office/drawing/2014/main" id="{BEAF35FE-023D-116C-9323-010170616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58" y="1724050"/>
            <a:ext cx="4548996" cy="34117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206DB1-2F42-94E6-34B7-DAE16B1D42FE}"/>
              </a:ext>
            </a:extLst>
          </p:cNvPr>
          <p:cNvSpPr txBox="1"/>
          <p:nvPr/>
        </p:nvSpPr>
        <p:spPr>
          <a:xfrm>
            <a:off x="349370" y="191120"/>
            <a:ext cx="6098874" cy="1261884"/>
          </a:xfrm>
          <a:prstGeom prst="rect">
            <a:avLst/>
          </a:prstGeom>
          <a:noFill/>
        </p:spPr>
        <p:txBody>
          <a:bodyPr wrap="square" lIns="91440" tIns="45720" rIns="91440" bIns="45720" anchor="t">
            <a:spAutoFit/>
          </a:bodyPr>
          <a:lstStyle/>
          <a:p>
            <a:r>
              <a:rPr lang="en-US" sz="4000">
                <a:solidFill>
                  <a:schemeClr val="bg1"/>
                </a:solidFill>
                <a:latin typeface="Goudy Old Style"/>
                <a:ea typeface="Calibri"/>
                <a:cs typeface="Calibri"/>
              </a:rPr>
              <a:t>Step 4: LDA</a:t>
            </a:r>
          </a:p>
          <a:p>
            <a:r>
              <a:rPr lang="en-US">
                <a:solidFill>
                  <a:schemeClr val="bg1"/>
                </a:solidFill>
                <a:latin typeface="Goudy Old Style" panose="02020502050305020303" pitchFamily="18" charset="0"/>
                <a:ea typeface="Calibri"/>
                <a:cs typeface="Calibri"/>
              </a:rPr>
              <a:t>Coherence calculation for optimal topic number</a:t>
            </a:r>
          </a:p>
          <a:p>
            <a:r>
              <a:rPr lang="en-US">
                <a:solidFill>
                  <a:schemeClr val="bg1"/>
                </a:solidFill>
                <a:latin typeface="Goudy Old Style" panose="02020502050305020303" pitchFamily="18" charset="0"/>
                <a:ea typeface="Calibri"/>
                <a:cs typeface="Calibri"/>
              </a:rPr>
              <a:t>Running LDA</a:t>
            </a:r>
          </a:p>
        </p:txBody>
      </p:sp>
      <p:sp>
        <p:nvSpPr>
          <p:cNvPr id="12" name="TextBox 11">
            <a:extLst>
              <a:ext uri="{FF2B5EF4-FFF2-40B4-BE49-F238E27FC236}">
                <a16:creationId xmlns:a16="http://schemas.microsoft.com/office/drawing/2014/main" id="{166BEA7C-BC19-CF3E-A9A4-299A5111F72F}"/>
              </a:ext>
            </a:extLst>
          </p:cNvPr>
          <p:cNvSpPr txBox="1"/>
          <p:nvPr/>
        </p:nvSpPr>
        <p:spPr>
          <a:xfrm>
            <a:off x="5239029" y="5471515"/>
            <a:ext cx="6098874" cy="923330"/>
          </a:xfrm>
          <a:prstGeom prst="rect">
            <a:avLst/>
          </a:prstGeom>
          <a:noFill/>
        </p:spPr>
        <p:txBody>
          <a:bodyPr wrap="square">
            <a:spAutoFit/>
          </a:bodyPr>
          <a:lstStyle/>
          <a:p>
            <a:r>
              <a:rPr lang="en-US">
                <a:solidFill>
                  <a:schemeClr val="bg1"/>
                </a:solidFill>
                <a:latin typeface="Goudy Old Style" panose="02020502050305020303" pitchFamily="18" charset="0"/>
                <a:ea typeface="Calibri"/>
                <a:cs typeface="Calibri"/>
              </a:rPr>
              <a:t>Some reviews were outputted in Spanish for some reason even though I did try removing it with NLTK’s library AND </a:t>
            </a:r>
            <a:r>
              <a:rPr lang="en-US" err="1">
                <a:solidFill>
                  <a:schemeClr val="bg1"/>
                </a:solidFill>
                <a:latin typeface="Goudy Old Style" panose="02020502050305020303" pitchFamily="18" charset="0"/>
                <a:ea typeface="Calibri"/>
                <a:cs typeface="Calibri"/>
              </a:rPr>
              <a:t>langid’s</a:t>
            </a:r>
            <a:r>
              <a:rPr lang="en-US">
                <a:solidFill>
                  <a:schemeClr val="bg1"/>
                </a:solidFill>
                <a:latin typeface="Goudy Old Style" panose="02020502050305020303" pitchFamily="18" charset="0"/>
                <a:ea typeface="Calibri"/>
                <a:cs typeface="Calibri"/>
              </a:rPr>
              <a:t> library/ the others were not even in Spanish</a:t>
            </a:r>
          </a:p>
        </p:txBody>
      </p:sp>
      <p:pic>
        <p:nvPicPr>
          <p:cNvPr id="14" name="Picture 13">
            <a:extLst>
              <a:ext uri="{FF2B5EF4-FFF2-40B4-BE49-F238E27FC236}">
                <a16:creationId xmlns:a16="http://schemas.microsoft.com/office/drawing/2014/main" id="{29DDA6B5-3257-B641-7369-749164ECAECB}"/>
              </a:ext>
            </a:extLst>
          </p:cNvPr>
          <p:cNvPicPr>
            <a:picLocks noChangeAspect="1"/>
          </p:cNvPicPr>
          <p:nvPr/>
        </p:nvPicPr>
        <p:blipFill>
          <a:blip r:embed="rId4"/>
          <a:stretch>
            <a:fillRect/>
          </a:stretch>
        </p:blipFill>
        <p:spPr>
          <a:xfrm>
            <a:off x="5562358" y="3479459"/>
            <a:ext cx="5772031" cy="1651469"/>
          </a:xfrm>
          <a:prstGeom prst="rect">
            <a:avLst/>
          </a:prstGeom>
        </p:spPr>
      </p:pic>
      <p:pic>
        <p:nvPicPr>
          <p:cNvPr id="16" name="Picture 15">
            <a:extLst>
              <a:ext uri="{FF2B5EF4-FFF2-40B4-BE49-F238E27FC236}">
                <a16:creationId xmlns:a16="http://schemas.microsoft.com/office/drawing/2014/main" id="{467D47A7-C347-AE99-8F49-DE4F9ED5E733}"/>
              </a:ext>
            </a:extLst>
          </p:cNvPr>
          <p:cNvPicPr>
            <a:picLocks noChangeAspect="1"/>
          </p:cNvPicPr>
          <p:nvPr/>
        </p:nvPicPr>
        <p:blipFill>
          <a:blip r:embed="rId5"/>
          <a:stretch>
            <a:fillRect/>
          </a:stretch>
        </p:blipFill>
        <p:spPr>
          <a:xfrm>
            <a:off x="4753154" y="1780767"/>
            <a:ext cx="7393555" cy="1462766"/>
          </a:xfrm>
          <a:prstGeom prst="rect">
            <a:avLst/>
          </a:prstGeom>
        </p:spPr>
      </p:pic>
    </p:spTree>
    <p:extLst>
      <p:ext uri="{BB962C8B-B14F-4D97-AF65-F5344CB8AC3E}">
        <p14:creationId xmlns:p14="http://schemas.microsoft.com/office/powerpoint/2010/main" val="1189018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rial Experiments Lain Wallpaper (2560 × 1440) : r/Lain">
            <a:extLst>
              <a:ext uri="{FF2B5EF4-FFF2-40B4-BE49-F238E27FC236}">
                <a16:creationId xmlns:a16="http://schemas.microsoft.com/office/drawing/2014/main" id="{C7324751-4460-5524-8F25-714CC770CD6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6C3AA27-D27E-057D-ECEB-C3B4998059FC}"/>
              </a:ext>
            </a:extLst>
          </p:cNvPr>
          <p:cNvSpPr>
            <a:spLocks noGrp="1" noRot="1" noMove="1" noResize="1" noEditPoints="1" noAdjustHandles="1" noChangeArrowheads="1" noChangeShapeType="1"/>
          </p:cNvSpPr>
          <p:nvPr/>
        </p:nvSpPr>
        <p:spPr>
          <a:xfrm>
            <a:off x="3048" y="2981"/>
            <a:ext cx="12188952" cy="6852038"/>
          </a:xfrm>
          <a:prstGeom prst="rect">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latin typeface="Goudy Old Style" panose="02020502050305020303" pitchFamily="18" charset="0"/>
            </a:endParaRPr>
          </a:p>
        </p:txBody>
      </p:sp>
      <p:sp>
        <p:nvSpPr>
          <p:cNvPr id="5" name="TextBox 4">
            <a:extLst>
              <a:ext uri="{FF2B5EF4-FFF2-40B4-BE49-F238E27FC236}">
                <a16:creationId xmlns:a16="http://schemas.microsoft.com/office/drawing/2014/main" id="{6E206DB1-2F42-94E6-34B7-DAE16B1D42FE}"/>
              </a:ext>
            </a:extLst>
          </p:cNvPr>
          <p:cNvSpPr txBox="1"/>
          <p:nvPr/>
        </p:nvSpPr>
        <p:spPr>
          <a:xfrm>
            <a:off x="349370" y="191120"/>
            <a:ext cx="11470974" cy="707886"/>
          </a:xfrm>
          <a:prstGeom prst="rect">
            <a:avLst/>
          </a:prstGeom>
          <a:noFill/>
        </p:spPr>
        <p:txBody>
          <a:bodyPr wrap="square" lIns="91440" tIns="45720" rIns="91440" bIns="45720" anchor="t">
            <a:spAutoFit/>
          </a:bodyPr>
          <a:lstStyle/>
          <a:p>
            <a:r>
              <a:rPr lang="en-US" sz="4000">
                <a:solidFill>
                  <a:schemeClr val="bg1"/>
                </a:solidFill>
                <a:latin typeface="Goudy Old Style"/>
                <a:ea typeface="Calibri"/>
                <a:cs typeface="Calibri"/>
              </a:rPr>
              <a:t>Step 5: Vader Compound Score on LDA Topics </a:t>
            </a:r>
            <a:endParaRPr lang="en-US" sz="4000">
              <a:solidFill>
                <a:schemeClr val="bg1"/>
              </a:solidFill>
              <a:latin typeface="Goudy Old Style" panose="02020502050305020303" pitchFamily="18" charset="0"/>
              <a:ea typeface="Calibri"/>
              <a:cs typeface="Calibri"/>
            </a:endParaRPr>
          </a:p>
        </p:txBody>
      </p:sp>
      <p:pic>
        <p:nvPicPr>
          <p:cNvPr id="7" name="Picture 6">
            <a:extLst>
              <a:ext uri="{FF2B5EF4-FFF2-40B4-BE49-F238E27FC236}">
                <a16:creationId xmlns:a16="http://schemas.microsoft.com/office/drawing/2014/main" id="{C550C78D-C88B-0721-9948-0F6C14612FFE}"/>
              </a:ext>
            </a:extLst>
          </p:cNvPr>
          <p:cNvPicPr>
            <a:picLocks noChangeAspect="1"/>
          </p:cNvPicPr>
          <p:nvPr/>
        </p:nvPicPr>
        <p:blipFill>
          <a:blip r:embed="rId3"/>
          <a:stretch>
            <a:fillRect/>
          </a:stretch>
        </p:blipFill>
        <p:spPr>
          <a:xfrm>
            <a:off x="1509454" y="900991"/>
            <a:ext cx="9187061" cy="2209160"/>
          </a:xfrm>
          <a:prstGeom prst="rect">
            <a:avLst/>
          </a:prstGeom>
        </p:spPr>
      </p:pic>
      <p:pic>
        <p:nvPicPr>
          <p:cNvPr id="4098" name="Picture 2">
            <a:extLst>
              <a:ext uri="{FF2B5EF4-FFF2-40B4-BE49-F238E27FC236}">
                <a16:creationId xmlns:a16="http://schemas.microsoft.com/office/drawing/2014/main" id="{6502E53B-F51D-FA05-092D-D62B3800E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9355" y="3288474"/>
            <a:ext cx="5484890" cy="34927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AA43AB-2D07-B36A-476B-47D4AECEDEF1}"/>
              </a:ext>
            </a:extLst>
          </p:cNvPr>
          <p:cNvSpPr txBox="1"/>
          <p:nvPr/>
        </p:nvSpPr>
        <p:spPr>
          <a:xfrm>
            <a:off x="8762546" y="3784059"/>
            <a:ext cx="2755003" cy="2308324"/>
          </a:xfrm>
          <a:prstGeom prst="rect">
            <a:avLst/>
          </a:prstGeom>
          <a:noFill/>
        </p:spPr>
        <p:txBody>
          <a:bodyPr wrap="square" rtlCol="0">
            <a:spAutoFit/>
          </a:bodyPr>
          <a:lstStyle/>
          <a:p>
            <a:r>
              <a:rPr lang="en-US">
                <a:solidFill>
                  <a:schemeClr val="bg1"/>
                </a:solidFill>
              </a:rPr>
              <a:t>Scoring the reviews by </a:t>
            </a:r>
          </a:p>
          <a:p>
            <a:r>
              <a:rPr lang="en-US">
                <a:solidFill>
                  <a:schemeClr val="bg1"/>
                </a:solidFill>
              </a:rPr>
              <a:t>[pos , neu, neg] </a:t>
            </a:r>
          </a:p>
          <a:p>
            <a:r>
              <a:rPr lang="en-US">
                <a:solidFill>
                  <a:schemeClr val="bg1"/>
                </a:solidFill>
              </a:rPr>
              <a:t>Breaking down the Vadar compound score .</a:t>
            </a:r>
          </a:p>
          <a:p>
            <a:endParaRPr lang="en-US">
              <a:solidFill>
                <a:schemeClr val="bg1"/>
              </a:solidFill>
            </a:endParaRPr>
          </a:p>
          <a:p>
            <a:r>
              <a:rPr lang="en-US">
                <a:solidFill>
                  <a:schemeClr val="bg1"/>
                </a:solidFill>
              </a:rPr>
              <a:t>8 topics were generated splitting the review counts across the bar chart.</a:t>
            </a:r>
          </a:p>
        </p:txBody>
      </p:sp>
    </p:spTree>
    <p:extLst>
      <p:ext uri="{BB962C8B-B14F-4D97-AF65-F5344CB8AC3E}">
        <p14:creationId xmlns:p14="http://schemas.microsoft.com/office/powerpoint/2010/main" val="595744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54CC7-7D2B-F845-244B-B2AFBEC311B8}"/>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Future Improvement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6A83FF1-9502-9904-6B59-E745218B3B35}"/>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marL="285750" indent="-228600">
              <a:buFont typeface="Arial" panose="020B0604020202020204" pitchFamily="34" charset="0"/>
              <a:buChar char="•"/>
            </a:pPr>
            <a:r>
              <a:rPr lang="en-US" sz="2000"/>
              <a:t>Web scraping more reviews to keep the dataset less biased.</a:t>
            </a:r>
          </a:p>
          <a:p>
            <a:pPr marL="285750" indent="-228600">
              <a:buFont typeface="Arial" panose="020B0604020202020204" pitchFamily="34" charset="0"/>
              <a:buChar char="•"/>
            </a:pPr>
            <a:r>
              <a:rPr lang="en-US" sz="2000"/>
              <a:t>Web scraping of each show’s top middle and bottom pages (since it requires multiple-day process).</a:t>
            </a:r>
          </a:p>
          <a:p>
            <a:pPr marL="285750" indent="-228600">
              <a:buFont typeface="Arial" panose="020B0604020202020204" pitchFamily="34" charset="0"/>
              <a:buChar char="•"/>
            </a:pPr>
            <a:r>
              <a:rPr lang="en-US" sz="2000"/>
              <a:t>Finding open sources that don’t restrict large options to web scrap.</a:t>
            </a:r>
          </a:p>
          <a:p>
            <a:pPr marL="285750" indent="-228600">
              <a:buFont typeface="Arial" panose="020B0604020202020204" pitchFamily="34" charset="0"/>
              <a:buChar char="•"/>
            </a:pPr>
            <a:r>
              <a:rPr lang="en-US" sz="2000"/>
              <a:t>Using more advanced technologies to analyze this type of interest research. </a:t>
            </a:r>
          </a:p>
        </p:txBody>
      </p:sp>
      <p:pic>
        <p:nvPicPr>
          <p:cNvPr id="6" name="Picture 5" descr="A stick figure walking up stairs&#10;&#10;Description automatically generated">
            <a:extLst>
              <a:ext uri="{FF2B5EF4-FFF2-40B4-BE49-F238E27FC236}">
                <a16:creationId xmlns:a16="http://schemas.microsoft.com/office/drawing/2014/main" id="{9E2A2C78-3F71-6210-35F1-4B13A9AAEEB8}"/>
              </a:ext>
            </a:extLst>
          </p:cNvPr>
          <p:cNvPicPr>
            <a:picLocks noChangeAspect="1"/>
          </p:cNvPicPr>
          <p:nvPr/>
        </p:nvPicPr>
        <p:blipFill rotWithShape="1">
          <a:blip r:embed="rId2"/>
          <a:srcRect l="1289" r="542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2806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cis4120FinalPresentation</Template>
  <TotalTime>0</TotalTime>
  <Words>490</Words>
  <Application>Microsoft Office PowerPoint</Application>
  <PresentationFormat>Widescreen</PresentationFormat>
  <Paragraphs>60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Goudy Old Style</vt:lpstr>
      <vt:lpstr>Office Theme</vt:lpstr>
      <vt:lpstr>PowerPoint Presentation</vt:lpstr>
      <vt:lpstr>Research Question: </vt:lpstr>
      <vt:lpstr>Step 1: Web Scraping  100 reviews for Top 50 animes = 5000 reviews = IP BANNED </vt:lpstr>
      <vt:lpstr>PowerPoint Presentation</vt:lpstr>
      <vt:lpstr>PowerPoint Presentation</vt:lpstr>
      <vt:lpstr>PowerPoint Presentation</vt:lpstr>
      <vt:lpstr>PowerPoint Presentation</vt:lpstr>
      <vt:lpstr>PowerPoint Presentation</vt:lpstr>
      <vt:lpstr>Future Improvement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kelvin nguyen</dc:creator>
  <cp:lastModifiedBy>kelvin nguyen</cp:lastModifiedBy>
  <cp:revision>1</cp:revision>
  <dcterms:created xsi:type="dcterms:W3CDTF">2023-12-21T00:48:05Z</dcterms:created>
  <dcterms:modified xsi:type="dcterms:W3CDTF">2023-12-21T00:48:22Z</dcterms:modified>
</cp:coreProperties>
</file>